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6858000" cy="12192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-3708" y="-132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LENE S.r.l. selene@seleneweb.com" userId="448f4d15-f74c-4024-8904-91489cd073e3" providerId="ADAL" clId="{ABDAD3D3-7018-4D18-AFEC-1C1E8C2DCD25}"/>
    <pc:docChg chg="modSld">
      <pc:chgData name="SELENE S.r.l. selene@seleneweb.com" userId="448f4d15-f74c-4024-8904-91489cd073e3" providerId="ADAL" clId="{ABDAD3D3-7018-4D18-AFEC-1C1E8C2DCD25}" dt="2022-04-10T21:04:56.874" v="109" actId="20577"/>
      <pc:docMkLst>
        <pc:docMk/>
      </pc:docMkLst>
      <pc:sldChg chg="modSp mod">
        <pc:chgData name="SELENE S.r.l. selene@seleneweb.com" userId="448f4d15-f74c-4024-8904-91489cd073e3" providerId="ADAL" clId="{ABDAD3D3-7018-4D18-AFEC-1C1E8C2DCD25}" dt="2022-04-10T21:04:56.874" v="109" actId="20577"/>
        <pc:sldMkLst>
          <pc:docMk/>
          <pc:sldMk cId="1711611327" sldId="259"/>
        </pc:sldMkLst>
        <pc:spChg chg="mod">
          <ac:chgData name="SELENE S.r.l. selene@seleneweb.com" userId="448f4d15-f74c-4024-8904-91489cd073e3" providerId="ADAL" clId="{ABDAD3D3-7018-4D18-AFEC-1C1E8C2DCD25}" dt="2022-04-10T21:04:56.874" v="109" actId="20577"/>
          <ac:spMkLst>
            <pc:docMk/>
            <pc:sldMk cId="1711611327" sldId="259"/>
            <ac:spMk id="2" creationId="{4DCDBF80-63E1-4FBE-954B-29557D71469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F61A0BEE-7CFF-4F18-AAA8-ECF57E6C46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995312"/>
            <a:ext cx="5143500" cy="424462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="" xmlns:a16="http://schemas.microsoft.com/office/drawing/2014/main" id="{D699875E-482C-412D-A303-F72E0135FF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B7EBF459-607C-4A7D-819A-4B14A681F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F816C-950B-475E-969F-9B97AA5FD8BC}" type="datetimeFigureOut">
              <a:rPr lang="it-IT" smtClean="0"/>
              <a:pPr/>
              <a:t>15/07/2024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C5374897-8416-43BE-8868-032E451D5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C8B7ECF5-C1AB-49F4-B77B-8DAC43623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92DD-B2E6-4A6E-B323-7F35F857D4E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181789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F258C235-CFBF-4492-AB93-6E3EA45D8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="" xmlns:a16="http://schemas.microsoft.com/office/drawing/2014/main" id="{0EC47FEC-B401-4FEA-98DE-13AF000649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844F2E88-7D00-4460-B172-412C7685A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F816C-950B-475E-969F-9B97AA5FD8BC}" type="datetimeFigureOut">
              <a:rPr lang="it-IT" smtClean="0"/>
              <a:pPr/>
              <a:t>15/07/2024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E6B41B15-8B1E-4881-B91C-9EEC5FD88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74678310-C64B-46A7-9774-46B357D67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92DD-B2E6-4A6E-B323-7F35F857D4E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368224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="" xmlns:a16="http://schemas.microsoft.com/office/drawing/2014/main" id="{A2C935D1-6937-49CE-A9CB-4E8FAF3C27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649111"/>
            <a:ext cx="1478756" cy="10332156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="" xmlns:a16="http://schemas.microsoft.com/office/drawing/2014/main" id="{00FD668B-AC33-4FE7-AF4A-E41784CCC2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649111"/>
            <a:ext cx="4350544" cy="10332156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6414CF97-3D22-41D1-8B2A-BB9838D75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F816C-950B-475E-969F-9B97AA5FD8BC}" type="datetimeFigureOut">
              <a:rPr lang="it-IT" smtClean="0"/>
              <a:pPr/>
              <a:t>15/07/2024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CDD6DE9A-B87A-4E1B-B68C-E77D5BCDF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2A6E8000-1070-4F03-8EA4-B13520685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92DD-B2E6-4A6E-B323-7F35F857D4E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786532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7/15/2024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BC7914FC-573C-4B5C-A53D-71B2B0233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735EA277-EA78-48BF-9C9F-B18494DE2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46FFDA03-0987-46B4-B754-B7823F884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F816C-950B-475E-969F-9B97AA5FD8BC}" type="datetimeFigureOut">
              <a:rPr lang="it-IT" smtClean="0"/>
              <a:pPr/>
              <a:t>15/07/2024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74BCB4C2-CF70-4D01-BE49-64C058308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B2410B06-573C-47D1-BF3E-A2979FF88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92DD-B2E6-4A6E-B323-7F35F857D4E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895052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8CB509FD-1B5F-4026-837C-FC24DF047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3039535"/>
            <a:ext cx="5915025" cy="507153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483B28F4-2AFB-44FE-B602-B11770E0F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8159046"/>
            <a:ext cx="5915025" cy="26669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4FF53687-88C8-4FE7-B719-1CDD5AE42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F816C-950B-475E-969F-9B97AA5FD8BC}" type="datetimeFigureOut">
              <a:rPr lang="it-IT" smtClean="0"/>
              <a:pPr/>
              <a:t>15/07/2024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E863C70C-5A42-4246-B810-8BAAFEE9C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85CBE191-08ED-4BFC-A46F-FE556D40B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92DD-B2E6-4A6E-B323-7F35F857D4E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169752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C8DE29EB-F57A-4721-9622-EEA38EF28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85F0EED9-AA24-4C80-BD3E-D178B6E435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="" xmlns:a16="http://schemas.microsoft.com/office/drawing/2014/main" id="{200CB7E8-CFFC-4A1A-9C85-B57F48A18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A50C7445-2F7C-49C9-9403-8B267B842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F816C-950B-475E-969F-9B97AA5FD8BC}" type="datetimeFigureOut">
              <a:rPr lang="it-IT" smtClean="0"/>
              <a:pPr/>
              <a:t>15/07/2024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D4B0AF5E-CAAB-490A-8290-525D7E7E2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3E659F47-1B0D-4DB1-8011-D7E4AEC10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92DD-B2E6-4A6E-B323-7F35F857D4E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210356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FE80C50A-BAFC-40AC-97E3-3ACFB78AB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49112"/>
            <a:ext cx="5915025" cy="235655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43205CC0-DB35-4A48-BA94-93B3200DFA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="" xmlns:a16="http://schemas.microsoft.com/office/drawing/2014/main" id="{2B211639-23CF-44C5-B6D9-08FA8A1760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="" xmlns:a16="http://schemas.microsoft.com/office/drawing/2014/main" id="{6DDA1E71-52D5-4E13-9A6B-981BDA79C4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="" xmlns:a16="http://schemas.microsoft.com/office/drawing/2014/main" id="{60E7C2C1-EDFC-47FA-8D28-D5EEDAA0C4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="" xmlns:a16="http://schemas.microsoft.com/office/drawing/2014/main" id="{46ABE1A7-CC4C-41E0-9ACE-1A329DF58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F816C-950B-475E-969F-9B97AA5FD8BC}" type="datetimeFigureOut">
              <a:rPr lang="it-IT" smtClean="0"/>
              <a:pPr/>
              <a:t>15/07/2024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="" xmlns:a16="http://schemas.microsoft.com/office/drawing/2014/main" id="{7D03AB4B-9C4D-4383-9978-3DB8F4455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="" xmlns:a16="http://schemas.microsoft.com/office/drawing/2014/main" id="{E639DFBC-0951-4E84-8356-F34063DA1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92DD-B2E6-4A6E-B323-7F35F857D4E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173170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228437A8-DA6F-411F-B3B7-499DA9625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="" xmlns:a16="http://schemas.microsoft.com/office/drawing/2014/main" id="{C538C2BC-7DFC-4325-8C61-87578216B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F816C-950B-475E-969F-9B97AA5FD8BC}" type="datetimeFigureOut">
              <a:rPr lang="it-IT" smtClean="0"/>
              <a:pPr/>
              <a:t>15/07/2024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="" xmlns:a16="http://schemas.microsoft.com/office/drawing/2014/main" id="{2E81287B-8895-4CB5-A27F-63B8A8BCB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="" xmlns:a16="http://schemas.microsoft.com/office/drawing/2014/main" id="{7E3AA864-9F57-4C34-A6DD-194862673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92DD-B2E6-4A6E-B323-7F35F857D4E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850181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="" xmlns:a16="http://schemas.microsoft.com/office/drawing/2014/main" id="{5EC00A37-6FB8-4226-82C1-A599B92A9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F816C-950B-475E-969F-9B97AA5FD8BC}" type="datetimeFigureOut">
              <a:rPr lang="it-IT" smtClean="0"/>
              <a:pPr/>
              <a:t>15/07/2024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="" xmlns:a16="http://schemas.microsoft.com/office/drawing/2014/main" id="{E841B997-B6DB-4E0C-801E-B70C6D7B2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="" xmlns:a16="http://schemas.microsoft.com/office/drawing/2014/main" id="{06BAFF87-09AD-46FE-A9B2-F496A8B5B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92DD-B2E6-4A6E-B323-7F35F857D4E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562125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1EE8AF4E-0B95-4041-ADD8-C9FB4EB7A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E01A8900-A8C6-4D51-8B2D-D6523E466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="" xmlns:a16="http://schemas.microsoft.com/office/drawing/2014/main" id="{35751DF6-264C-436A-A35A-30087C036B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5F8E58AE-1F4E-4D43-9E45-1E6908C66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F816C-950B-475E-969F-9B97AA5FD8BC}" type="datetimeFigureOut">
              <a:rPr lang="it-IT" smtClean="0"/>
              <a:pPr/>
              <a:t>15/07/2024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089538B9-0C4D-4256-858B-68BD04BB9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5CA04DB3-2ED7-40FD-BEA2-6C3500793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92DD-B2E6-4A6E-B323-7F35F857D4E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575715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3521EB49-E3E8-4C49-AC8C-7E90E986E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="" xmlns:a16="http://schemas.microsoft.com/office/drawing/2014/main" id="{62411265-1578-41C3-9554-DC45E3E62E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="" xmlns:a16="http://schemas.microsoft.com/office/drawing/2014/main" id="{5F4D0850-6368-4798-850C-24EB9C3A39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7A1A197F-AF12-40B5-A41E-4F4F9F65C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F816C-950B-475E-969F-9B97AA5FD8BC}" type="datetimeFigureOut">
              <a:rPr lang="it-IT" smtClean="0"/>
              <a:pPr/>
              <a:t>15/07/2024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36FD8852-35C6-490F-8B0C-742887986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9CE585E2-9C1B-4FBD-B72D-AB3693705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92DD-B2E6-4A6E-B323-7F35F857D4E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374923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="" xmlns:a16="http://schemas.microsoft.com/office/drawing/2014/main" id="{7F2E03A2-6AD3-4961-B38C-256A84E68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2C1C3E64-AA78-4A2C-9826-F7F0CF7EA3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F813F678-6045-415A-B701-6ECB669375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F816C-950B-475E-969F-9B97AA5FD8BC}" type="datetimeFigureOut">
              <a:rPr lang="it-IT" smtClean="0"/>
              <a:pPr/>
              <a:t>15/07/2024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9FD10266-CF10-4CCA-9A4E-2F8B5DDF7F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761D450A-FBDD-46D4-9BAA-84676A4415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692DD-B2E6-4A6E-B323-7F35F857D4E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23050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62000" contrast="-2000"/>
          </a:blip>
          <a:srcRect/>
          <a:stretch>
            <a:fillRect/>
          </a:stretch>
        </p:blipFill>
        <p:spPr bwMode="auto">
          <a:xfrm>
            <a:off x="-1740309" y="0"/>
            <a:ext cx="10958052" cy="121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object 3"/>
          <p:cNvSpPr txBox="1"/>
          <p:nvPr/>
        </p:nvSpPr>
        <p:spPr>
          <a:xfrm>
            <a:off x="-1023160" y="5714671"/>
            <a:ext cx="652375" cy="55271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algn="ctr">
              <a:lnSpc>
                <a:spcPts val="1055"/>
              </a:lnSpc>
              <a:spcBef>
                <a:spcPts val="110"/>
              </a:spcBef>
            </a:pPr>
            <a:r>
              <a:rPr sz="900" b="1" spc="-5" dirty="0">
                <a:solidFill>
                  <a:srgbClr val="FFFFFF"/>
                </a:solidFill>
                <a:latin typeface="Arial"/>
                <a:cs typeface="Arial"/>
              </a:rPr>
              <a:t>INIZIO</a:t>
            </a:r>
            <a:endParaRPr sz="900" dirty="0">
              <a:latin typeface="Arial"/>
              <a:cs typeface="Arial"/>
            </a:endParaRPr>
          </a:p>
          <a:p>
            <a:pPr algn="ctr">
              <a:lnSpc>
                <a:spcPts val="1030"/>
              </a:lnSpc>
            </a:pPr>
            <a:r>
              <a:rPr sz="900" b="1" spc="5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r>
              <a:rPr sz="9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b="1" spc="-5" dirty="0">
                <a:solidFill>
                  <a:srgbClr val="FFFFFF"/>
                </a:solidFill>
                <a:latin typeface="Arial"/>
                <a:cs typeface="Arial"/>
              </a:rPr>
              <a:t>FEBBRAIO</a:t>
            </a:r>
            <a:endParaRPr sz="900" dirty="0">
              <a:latin typeface="Arial"/>
              <a:cs typeface="Arial"/>
            </a:endParaRPr>
          </a:p>
          <a:p>
            <a:pPr algn="ctr">
              <a:lnSpc>
                <a:spcPts val="1055"/>
              </a:lnSpc>
            </a:pPr>
            <a:r>
              <a:rPr sz="900" b="1" spc="-5" dirty="0">
                <a:solidFill>
                  <a:srgbClr val="FFFFFF"/>
                </a:solidFill>
                <a:latin typeface="Arial"/>
                <a:cs typeface="Arial"/>
              </a:rPr>
              <a:t>2023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85155" y="419913"/>
            <a:ext cx="4411019" cy="27039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2800" b="1" i="1" spc="-5" dirty="0">
                <a:solidFill>
                  <a:srgbClr val="002060"/>
                </a:solidFill>
                <a:latin typeface="Arial"/>
                <a:cs typeface="Arial"/>
              </a:rPr>
              <a:t>UNIVERSITÀ</a:t>
            </a:r>
            <a:r>
              <a:rPr sz="2800" b="1" i="1" spc="-1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800" b="1" i="1" spc="-5">
                <a:solidFill>
                  <a:srgbClr val="002060"/>
                </a:solidFill>
                <a:latin typeface="Arial"/>
                <a:cs typeface="Arial"/>
              </a:rPr>
              <a:t>DI</a:t>
            </a:r>
            <a:r>
              <a:rPr sz="2800" b="1" i="1" spc="-1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800" b="1" i="1" spc="-5" smtClean="0">
                <a:solidFill>
                  <a:srgbClr val="002060"/>
                </a:solidFill>
                <a:latin typeface="Arial"/>
                <a:cs typeface="Arial"/>
              </a:rPr>
              <a:t>PISA</a:t>
            </a:r>
            <a:endParaRPr lang="it-IT" sz="2800" b="1" i="1" spc="-5" smtClean="0">
              <a:solidFill>
                <a:srgbClr val="002060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2800" b="1" i="1" spc="-5" smtClean="0">
                <a:solidFill>
                  <a:srgbClr val="002060"/>
                </a:solidFill>
                <a:latin typeface="Arial"/>
                <a:cs typeface="Arial"/>
              </a:rPr>
              <a:t>Master </a:t>
            </a:r>
            <a:r>
              <a:rPr sz="2800" b="1" i="1" dirty="0">
                <a:solidFill>
                  <a:srgbClr val="002060"/>
                </a:solidFill>
                <a:latin typeface="Arial"/>
                <a:cs typeface="Arial"/>
              </a:rPr>
              <a:t>I</a:t>
            </a:r>
            <a:r>
              <a:rPr sz="2800" b="1" i="1" spc="-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800" b="1" i="1" spc="-5" dirty="0">
                <a:solidFill>
                  <a:srgbClr val="002060"/>
                </a:solidFill>
                <a:latin typeface="Arial"/>
                <a:cs typeface="Arial"/>
              </a:rPr>
              <a:t>Livello</a:t>
            </a:r>
            <a:endParaRPr sz="2800">
              <a:solidFill>
                <a:srgbClr val="002060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endParaRPr sz="2800">
              <a:latin typeface="Arial"/>
              <a:cs typeface="Arial"/>
            </a:endParaRPr>
          </a:p>
          <a:p>
            <a:pPr algn="ctr"/>
            <a:r>
              <a:rPr sz="3000" b="1" i="1" spc="-5" smtClean="0">
                <a:solidFill>
                  <a:srgbClr val="C00000"/>
                </a:solidFill>
                <a:latin typeface="Arial"/>
                <a:cs typeface="Arial"/>
              </a:rPr>
              <a:t>“</a:t>
            </a:r>
            <a:r>
              <a:rPr lang="it-IT" sz="3000" b="1" i="1" cap="all">
                <a:solidFill>
                  <a:srgbClr val="C00000"/>
                </a:solidFill>
              </a:rPr>
              <a:t>medicina trasfusionale ed emaferesi </a:t>
            </a:r>
            <a:r>
              <a:rPr lang="it-IT" sz="3000" b="1" i="1" cap="all" smtClean="0">
                <a:solidFill>
                  <a:srgbClr val="C00000"/>
                </a:solidFill>
              </a:rPr>
              <a:t>terapeutica</a:t>
            </a:r>
            <a:r>
              <a:rPr sz="3000" b="1" i="1" spc="-25" smtClean="0">
                <a:solidFill>
                  <a:srgbClr val="C00000"/>
                </a:solidFill>
                <a:latin typeface="Arial"/>
                <a:cs typeface="Arial"/>
              </a:rPr>
              <a:t>”</a:t>
            </a:r>
            <a:endParaRPr sz="3000" i="1">
              <a:solidFill>
                <a:srgbClr val="C00000"/>
              </a:solidFill>
              <a:latin typeface="Arial"/>
              <a:cs typeface="Arial"/>
            </a:endParaRPr>
          </a:p>
        </p:txBody>
      </p:sp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84187" y="3576514"/>
            <a:ext cx="2569847" cy="3242610"/>
          </a:xfrm>
          <a:prstGeom prst="rect">
            <a:avLst/>
          </a:prstGeom>
        </p:spPr>
      </p:pic>
      <p:sp>
        <p:nvSpPr>
          <p:cNvPr id="15" name="CasellaDiTesto 14"/>
          <p:cNvSpPr txBox="1"/>
          <p:nvPr/>
        </p:nvSpPr>
        <p:spPr>
          <a:xfrm>
            <a:off x="247810" y="8541349"/>
            <a:ext cx="6431536" cy="263149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1100" b="1">
                <a:latin typeface="Arial" pitchFamily="34" charset="0"/>
                <a:cs typeface="Arial" pitchFamily="34" charset="0"/>
              </a:rPr>
              <a:t>Obiettivo del Master </a:t>
            </a:r>
            <a:r>
              <a:rPr lang="it-IT" sz="1100">
                <a:latin typeface="Arial" pitchFamily="34" charset="0"/>
                <a:cs typeface="Arial" pitchFamily="34" charset="0"/>
              </a:rPr>
              <a:t>è far acquistare al Personale Infermieristico, conoscenze, competenze ed abilità </a:t>
            </a:r>
            <a:r>
              <a:rPr lang="it-IT" sz="1100" smtClean="0">
                <a:latin typeface="Arial" pitchFamily="34" charset="0"/>
                <a:cs typeface="Arial" pitchFamily="34" charset="0"/>
              </a:rPr>
              <a:t>tecnico-relazionali </a:t>
            </a:r>
            <a:r>
              <a:rPr lang="it-IT" sz="1100">
                <a:latin typeface="Arial" pitchFamily="34" charset="0"/>
                <a:cs typeface="Arial" pitchFamily="34" charset="0"/>
              </a:rPr>
              <a:t>necessarie per pianificare, gestire e valutare il Processo Assistenziale legato alla Medicina Trasfusionale ed Emafersi Terapeutica ovvero</a:t>
            </a:r>
            <a:r>
              <a:rPr lang="it-IT" sz="110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ctr"/>
            <a:r>
              <a:rPr lang="it-IT" sz="1100" smtClean="0">
                <a:latin typeface="Arial" pitchFamily="34" charset="0"/>
                <a:cs typeface="Arial" pitchFamily="34" charset="0"/>
              </a:rPr>
              <a:t/>
            </a:r>
            <a:br>
              <a:rPr lang="it-IT" sz="1100" smtClean="0">
                <a:latin typeface="Arial" pitchFamily="34" charset="0"/>
                <a:cs typeface="Arial" pitchFamily="34" charset="0"/>
              </a:rPr>
            </a:br>
            <a:r>
              <a:rPr lang="it-IT" sz="1100" i="1" smtClean="0">
                <a:latin typeface="Arial" pitchFamily="34" charset="0"/>
                <a:cs typeface="Arial" pitchFamily="34" charset="0"/>
              </a:rPr>
              <a:t>Conoscere </a:t>
            </a:r>
            <a:r>
              <a:rPr lang="it-IT" sz="1100" i="1">
                <a:latin typeface="Arial" pitchFamily="34" charset="0"/>
                <a:cs typeface="Arial" pitchFamily="34" charset="0"/>
              </a:rPr>
              <a:t>le metodiche di Emaferesi Terapeutica e le indicazioni cliniche ai vari trattamenti quali centro di riferimento di Area Vasta e regionale</a:t>
            </a:r>
            <a:r>
              <a:rPr lang="it-IT" sz="1100" i="1" smtClean="0">
                <a:latin typeface="Arial" pitchFamily="34" charset="0"/>
                <a:cs typeface="Arial" pitchFamily="34" charset="0"/>
              </a:rPr>
              <a:t>;</a:t>
            </a:r>
            <a:br>
              <a:rPr lang="it-IT" sz="1100" i="1" smtClean="0">
                <a:latin typeface="Arial" pitchFamily="34" charset="0"/>
                <a:cs typeface="Arial" pitchFamily="34" charset="0"/>
              </a:rPr>
            </a:br>
            <a:r>
              <a:rPr lang="it-IT" sz="1100" i="1" smtClean="0">
                <a:latin typeface="Arial" pitchFamily="34" charset="0"/>
                <a:cs typeface="Arial" pitchFamily="34" charset="0"/>
              </a:rPr>
              <a:t>Conoscere </a:t>
            </a:r>
            <a:r>
              <a:rPr lang="it-IT" sz="1100" i="1">
                <a:latin typeface="Arial" pitchFamily="34" charset="0"/>
                <a:cs typeface="Arial" pitchFamily="34" charset="0"/>
              </a:rPr>
              <a:t>il processo del Programma Trapianti di Midollo da Sangue Periferico</a:t>
            </a:r>
            <a:r>
              <a:rPr lang="it-IT" sz="1100" i="1" smtClean="0">
                <a:latin typeface="Arial" pitchFamily="34" charset="0"/>
                <a:cs typeface="Arial" pitchFamily="34" charset="0"/>
              </a:rPr>
              <a:t>;</a:t>
            </a:r>
            <a:br>
              <a:rPr lang="it-IT" sz="1100" i="1" smtClean="0">
                <a:latin typeface="Arial" pitchFamily="34" charset="0"/>
                <a:cs typeface="Arial" pitchFamily="34" charset="0"/>
              </a:rPr>
            </a:br>
            <a:r>
              <a:rPr lang="it-IT" sz="1100" i="1" smtClean="0">
                <a:latin typeface="Arial" pitchFamily="34" charset="0"/>
                <a:cs typeface="Arial" pitchFamily="34" charset="0"/>
              </a:rPr>
              <a:t>Gestire </a:t>
            </a:r>
            <a:r>
              <a:rPr lang="it-IT" sz="1100" i="1">
                <a:latin typeface="Arial" pitchFamily="34" charset="0"/>
                <a:cs typeface="Arial" pitchFamily="34" charset="0"/>
              </a:rPr>
              <a:t>il Processo Assistenziale Infermieristico quale Leader come riferimento nella continuità </a:t>
            </a:r>
            <a:r>
              <a:rPr lang="it-IT" sz="1100" i="1" smtClean="0">
                <a:latin typeface="Arial" pitchFamily="34" charset="0"/>
                <a:cs typeface="Arial" pitchFamily="34" charset="0"/>
              </a:rPr>
              <a:t>ospedale –territorio</a:t>
            </a:r>
            <a:r>
              <a:rPr lang="it-IT" sz="1100" i="1">
                <a:latin typeface="Arial" pitchFamily="34" charset="0"/>
                <a:cs typeface="Arial" pitchFamily="34" charset="0"/>
              </a:rPr>
              <a:t>, con la persona assistita , la </a:t>
            </a:r>
            <a:r>
              <a:rPr lang="it-IT" sz="1100" i="1" smtClean="0">
                <a:latin typeface="Arial" pitchFamily="34" charset="0"/>
                <a:cs typeface="Arial" pitchFamily="34" charset="0"/>
              </a:rPr>
              <a:t>famiglia, </a:t>
            </a:r>
            <a:r>
              <a:rPr lang="it-IT" sz="1100" i="1">
                <a:latin typeface="Arial" pitchFamily="34" charset="0"/>
                <a:cs typeface="Arial" pitchFamily="34" charset="0"/>
              </a:rPr>
              <a:t>il contesto sociale - lavorativo</a:t>
            </a:r>
            <a:r>
              <a:rPr lang="it-IT" sz="1100" i="1" smtClean="0">
                <a:latin typeface="Arial" pitchFamily="34" charset="0"/>
                <a:cs typeface="Arial" pitchFamily="34" charset="0"/>
              </a:rPr>
              <a:t>;</a:t>
            </a:r>
            <a:br>
              <a:rPr lang="it-IT" sz="1100" i="1" smtClean="0">
                <a:latin typeface="Arial" pitchFamily="34" charset="0"/>
                <a:cs typeface="Arial" pitchFamily="34" charset="0"/>
              </a:rPr>
            </a:br>
            <a:r>
              <a:rPr lang="it-IT" sz="1100" i="1" smtClean="0">
                <a:latin typeface="Arial" pitchFamily="34" charset="0"/>
                <a:cs typeface="Arial" pitchFamily="34" charset="0"/>
              </a:rPr>
              <a:t>Promuovere </a:t>
            </a:r>
            <a:r>
              <a:rPr lang="it-IT" sz="1100" i="1">
                <a:latin typeface="Arial" pitchFamily="34" charset="0"/>
                <a:cs typeface="Arial" pitchFamily="34" charset="0"/>
              </a:rPr>
              <a:t>l’educazione al miglioramento degli stili di vita della persona e familiari (caregiver</a:t>
            </a:r>
            <a:r>
              <a:rPr lang="it-IT" sz="1100" i="1" smtClean="0">
                <a:latin typeface="Arial" pitchFamily="34" charset="0"/>
                <a:cs typeface="Arial" pitchFamily="34" charset="0"/>
              </a:rPr>
              <a:t>)</a:t>
            </a:r>
            <a:br>
              <a:rPr lang="it-IT" sz="1100" i="1" smtClean="0">
                <a:latin typeface="Arial" pitchFamily="34" charset="0"/>
                <a:cs typeface="Arial" pitchFamily="34" charset="0"/>
              </a:rPr>
            </a:br>
            <a:r>
              <a:rPr lang="it-IT" sz="1100" i="1" smtClean="0">
                <a:latin typeface="Arial" pitchFamily="34" charset="0"/>
                <a:cs typeface="Arial" pitchFamily="34" charset="0"/>
              </a:rPr>
              <a:t>Fornire </a:t>
            </a:r>
            <a:r>
              <a:rPr lang="it-IT" sz="1100" i="1">
                <a:latin typeface="Arial" pitchFamily="34" charset="0"/>
                <a:cs typeface="Arial" pitchFamily="34" charset="0"/>
              </a:rPr>
              <a:t>consulenza e collaborazione con le realtà operative (intra ed extradipartimentali</a:t>
            </a:r>
            <a:r>
              <a:rPr lang="it-IT" sz="1100" i="1" smtClean="0">
                <a:latin typeface="Arial" pitchFamily="34" charset="0"/>
                <a:cs typeface="Arial" pitchFamily="34" charset="0"/>
              </a:rPr>
              <a:t>);</a:t>
            </a:r>
            <a:br>
              <a:rPr lang="it-IT" sz="1100" i="1" smtClean="0">
                <a:latin typeface="Arial" pitchFamily="34" charset="0"/>
                <a:cs typeface="Arial" pitchFamily="34" charset="0"/>
              </a:rPr>
            </a:br>
            <a:r>
              <a:rPr lang="it-IT" sz="1100" i="1" smtClean="0">
                <a:latin typeface="Arial" pitchFamily="34" charset="0"/>
                <a:cs typeface="Arial" pitchFamily="34" charset="0"/>
              </a:rPr>
              <a:t>Partecipare </a:t>
            </a:r>
            <a:r>
              <a:rPr lang="it-IT" sz="1100" i="1">
                <a:latin typeface="Arial" pitchFamily="34" charset="0"/>
                <a:cs typeface="Arial" pitchFamily="34" charset="0"/>
              </a:rPr>
              <a:t>alla progettazione delle attività formative del personale sanitario</a:t>
            </a:r>
            <a:r>
              <a:rPr lang="it-IT" sz="1100" i="1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it-IT" sz="110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100">
                <a:latin typeface="Arial" pitchFamily="34" charset="0"/>
                <a:cs typeface="Arial" pitchFamily="34" charset="0"/>
              </a:rPr>
              <a:t>Gli </a:t>
            </a:r>
            <a:r>
              <a:rPr lang="it-IT" sz="1100" b="1" smtClean="0">
                <a:latin typeface="Arial" pitchFamily="34" charset="0"/>
                <a:cs typeface="Arial" pitchFamily="34" charset="0"/>
              </a:rPr>
              <a:t>Sbocchi Occupazionali </a:t>
            </a:r>
            <a:r>
              <a:rPr lang="it-IT" sz="1100">
                <a:latin typeface="Arial" pitchFamily="34" charset="0"/>
                <a:cs typeface="Arial" pitchFamily="34" charset="0"/>
              </a:rPr>
              <a:t>prevedono la nuova figura dell'infermiere specialista nell'ambito della medicina trasfusionale ed emaferesi terapeutica</a:t>
            </a:r>
          </a:p>
        </p:txBody>
      </p:sp>
      <p:sp>
        <p:nvSpPr>
          <p:cNvPr id="16" name="Rettangolo 15"/>
          <p:cNvSpPr/>
          <p:nvPr/>
        </p:nvSpPr>
        <p:spPr>
          <a:xfrm>
            <a:off x="316967" y="11668989"/>
            <a:ext cx="64315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000" smtClean="0">
                <a:latin typeface="Arial" pitchFamily="34" charset="0"/>
                <a:cs typeface="Arial" pitchFamily="34" charset="0"/>
              </a:rPr>
              <a:t>Per informazioni: Dr.ssa M.F. Monteleone, Direzione Area Medica. Tel 050 2211839; e-mail: master@med.unipi.it </a:t>
            </a:r>
            <a:endParaRPr lang="it-IT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247810" y="7399182"/>
            <a:ext cx="1244814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/>
              <a:t>Domanda entro il 30 Novembre </a:t>
            </a:r>
            <a:r>
              <a:rPr lang="it-IT" sz="1400" b="1" dirty="0" smtClean="0"/>
              <a:t>2024</a:t>
            </a:r>
            <a:endParaRPr lang="it-IT" sz="1400" b="1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1630936" y="7399182"/>
            <a:ext cx="1106501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/>
              <a:t>INIZIO</a:t>
            </a:r>
          </a:p>
          <a:p>
            <a:pPr algn="ctr"/>
            <a:r>
              <a:rPr lang="it-IT" sz="1400" b="1" dirty="0" smtClean="0"/>
              <a:t>08 Gennaio </a:t>
            </a:r>
            <a:r>
              <a:rPr lang="it-IT" sz="1400" b="1" dirty="0" smtClean="0"/>
              <a:t>2025</a:t>
            </a:r>
            <a:endParaRPr lang="it-IT" sz="1400" b="1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2875750" y="7399182"/>
            <a:ext cx="1106501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/>
              <a:t>FINE</a:t>
            </a:r>
          </a:p>
          <a:p>
            <a:pPr algn="ctr"/>
            <a:r>
              <a:rPr lang="it-IT" sz="1400" b="1" smtClean="0"/>
              <a:t>31 Luglio </a:t>
            </a:r>
            <a:r>
              <a:rPr lang="it-IT" sz="1400" b="1" smtClean="0"/>
              <a:t>2025</a:t>
            </a:r>
            <a:endParaRPr lang="it-IT" sz="1400" b="1"/>
          </a:p>
        </p:txBody>
      </p:sp>
      <p:sp>
        <p:nvSpPr>
          <p:cNvPr id="21" name="CasellaDiTesto 20"/>
          <p:cNvSpPr txBox="1"/>
          <p:nvPr/>
        </p:nvSpPr>
        <p:spPr>
          <a:xfrm>
            <a:off x="4120563" y="7399182"/>
            <a:ext cx="1313970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smtClean="0"/>
              <a:t>Modalità Idrida e Formula weekend</a:t>
            </a:r>
            <a:endParaRPr lang="it-IT" sz="1400" b="1"/>
          </a:p>
        </p:txBody>
      </p:sp>
      <p:sp>
        <p:nvSpPr>
          <p:cNvPr id="22" name="CasellaDiTesto 21"/>
          <p:cNvSpPr txBox="1"/>
          <p:nvPr/>
        </p:nvSpPr>
        <p:spPr>
          <a:xfrm>
            <a:off x="5572845" y="7399182"/>
            <a:ext cx="1106501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smtClean="0"/>
              <a:t>Frequenza minima</a:t>
            </a:r>
          </a:p>
          <a:p>
            <a:pPr algn="ctr"/>
            <a:r>
              <a:rPr lang="it-IT" sz="1400" b="1" smtClean="0"/>
              <a:t>70%</a:t>
            </a:r>
            <a:endParaRPr lang="it-IT" sz="1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94</Words>
  <Application>Microsoft Office PowerPoint</Application>
  <PresentationFormat>Personalizzato</PresentationFormat>
  <Paragraphs>20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SELENE S.r.l. selene@seleneweb.com</dc:creator>
  <cp:lastModifiedBy>Utente</cp:lastModifiedBy>
  <cp:revision>14</cp:revision>
  <dcterms:created xsi:type="dcterms:W3CDTF">2022-03-17T14:54:00Z</dcterms:created>
  <dcterms:modified xsi:type="dcterms:W3CDTF">2024-07-15T11:08:54Z</dcterms:modified>
</cp:coreProperties>
</file>