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Stile medio 2 - Colore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000" autoAdjust="0"/>
    <p:restoredTop sz="94660"/>
  </p:normalViewPr>
  <p:slideViewPr>
    <p:cSldViewPr snapToGrid="0">
      <p:cViewPr>
        <p:scale>
          <a:sx n="130" d="100"/>
          <a:sy n="130" d="100"/>
        </p:scale>
        <p:origin x="-1806" y="54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4BD51-8505-40C5-B40C-8DE1D9CE1C5E}" type="datetimeFigureOut">
              <a:rPr lang="it-IT" smtClean="0"/>
              <a:pPr/>
              <a:t>30/09/2021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6B2A6-3D6A-4E03-9827-53CB98A6AF2F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40688349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4BD51-8505-40C5-B40C-8DE1D9CE1C5E}" type="datetimeFigureOut">
              <a:rPr lang="it-IT" smtClean="0"/>
              <a:pPr/>
              <a:t>30/09/2021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6B2A6-3D6A-4E03-9827-53CB98A6AF2F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3193242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4BD51-8505-40C5-B40C-8DE1D9CE1C5E}" type="datetimeFigureOut">
              <a:rPr lang="it-IT" smtClean="0"/>
              <a:pPr/>
              <a:t>30/09/2021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6B2A6-3D6A-4E03-9827-53CB98A6AF2F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21064666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4BD51-8505-40C5-B40C-8DE1D9CE1C5E}" type="datetimeFigureOut">
              <a:rPr lang="it-IT" smtClean="0"/>
              <a:pPr/>
              <a:t>30/09/2021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6B2A6-3D6A-4E03-9827-53CB98A6AF2F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6232386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4BD51-8505-40C5-B40C-8DE1D9CE1C5E}" type="datetimeFigureOut">
              <a:rPr lang="it-IT" smtClean="0"/>
              <a:pPr/>
              <a:t>30/09/2021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6B2A6-3D6A-4E03-9827-53CB98A6AF2F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35393993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4BD51-8505-40C5-B40C-8DE1D9CE1C5E}" type="datetimeFigureOut">
              <a:rPr lang="it-IT" smtClean="0"/>
              <a:pPr/>
              <a:t>30/09/2021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6B2A6-3D6A-4E03-9827-53CB98A6AF2F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35683310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4BD51-8505-40C5-B40C-8DE1D9CE1C5E}" type="datetimeFigureOut">
              <a:rPr lang="it-IT" smtClean="0"/>
              <a:pPr/>
              <a:t>30/09/2021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6B2A6-3D6A-4E03-9827-53CB98A6AF2F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22908997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4BD51-8505-40C5-B40C-8DE1D9CE1C5E}" type="datetimeFigureOut">
              <a:rPr lang="it-IT" smtClean="0"/>
              <a:pPr/>
              <a:t>30/09/2021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6B2A6-3D6A-4E03-9827-53CB98A6AF2F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5623297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4BD51-8505-40C5-B40C-8DE1D9CE1C5E}" type="datetimeFigureOut">
              <a:rPr lang="it-IT" smtClean="0"/>
              <a:pPr/>
              <a:t>30/09/2021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6B2A6-3D6A-4E03-9827-53CB98A6AF2F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3944790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4BD51-8505-40C5-B40C-8DE1D9CE1C5E}" type="datetimeFigureOut">
              <a:rPr lang="it-IT" smtClean="0"/>
              <a:pPr/>
              <a:t>30/09/2021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6B2A6-3D6A-4E03-9827-53CB98A6AF2F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31841529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4BD51-8505-40C5-B40C-8DE1D9CE1C5E}" type="datetimeFigureOut">
              <a:rPr lang="it-IT" smtClean="0"/>
              <a:pPr/>
              <a:t>30/09/2021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6B2A6-3D6A-4E03-9827-53CB98A6AF2F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8279796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14BD51-8505-40C5-B40C-8DE1D9CE1C5E}" type="datetimeFigureOut">
              <a:rPr lang="it-IT" smtClean="0"/>
              <a:pPr/>
              <a:t>30/09/2021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66B2A6-3D6A-4E03-9827-53CB98A6AF2F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63933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oup 47"/>
          <p:cNvGraphicFramePr>
            <a:graphicFrameLocks noGrp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xmlns="" val="4179309179"/>
              </p:ext>
            </p:extLst>
          </p:nvPr>
        </p:nvGraphicFramePr>
        <p:xfrm>
          <a:off x="1" y="0"/>
          <a:ext cx="9143999" cy="6857999"/>
        </p:xfrm>
        <a:graphic>
          <a:graphicData uri="http://schemas.openxmlformats.org/drawingml/2006/table">
            <a:tbl>
              <a:tblPr/>
              <a:tblGrid>
                <a:gridCol w="2353566"/>
                <a:gridCol w="2252451"/>
                <a:gridCol w="3006475"/>
                <a:gridCol w="1531507"/>
              </a:tblGrid>
              <a:tr h="297985">
                <a:tc>
                  <a:txBody>
                    <a:bodyPr/>
                    <a:lstStyle/>
                    <a:p>
                      <a:pPr marL="0" marR="0" lvl="0" indent="0" algn="l" defTabSz="122237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w Cen MT" pitchFamily="34" charset="0"/>
                        </a:rPr>
                        <a:t> Progetto</a:t>
                      </a:r>
                      <a:r>
                        <a:rPr kumimoji="0" lang="it-IT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w Cen MT" pitchFamily="34" charset="0"/>
                        </a:rPr>
                        <a:t>:</a:t>
                      </a:r>
                      <a:endParaRPr kumimoji="0" lang="it-IT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w Cen MT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9A2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122237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w Cen MT" pitchFamily="34" charset="0"/>
                        </a:rPr>
                        <a:t> </a:t>
                      </a:r>
                      <a:r>
                        <a:rPr kumimoji="0" lang="it-IT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w Cen MT" pitchFamily="34" charset="0"/>
                        </a:rPr>
                        <a:t>Team</a:t>
                      </a:r>
                      <a:r>
                        <a:rPr kumimoji="0" lang="it-IT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w Cen MT" pitchFamily="34" charset="0"/>
                        </a:rPr>
                        <a:t>:</a:t>
                      </a:r>
                      <a:endParaRPr kumimoji="0" lang="it-IT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w Cen MT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9A2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2237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w Cen MT" pitchFamily="34" charset="0"/>
                        </a:rPr>
                        <a:t> Data</a:t>
                      </a:r>
                      <a:r>
                        <a:rPr kumimoji="0" lang="it-IT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w Cen MT" pitchFamily="34" charset="0"/>
                        </a:rPr>
                        <a:t>:</a:t>
                      </a:r>
                      <a:endParaRPr kumimoji="0" lang="it-IT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w Cen MT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9A2FF"/>
                    </a:solidFill>
                  </a:tcPr>
                </a:tc>
              </a:tr>
              <a:tr h="287041">
                <a:tc gridSpan="2">
                  <a:txBody>
                    <a:bodyPr/>
                    <a:lstStyle/>
                    <a:p>
                      <a:pPr marL="0" marR="0" lvl="0" indent="0" algn="l" defTabSz="122237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w Cen MT" pitchFamily="34" charset="0"/>
                        </a:rPr>
                        <a:t>Descrizione del problema</a:t>
                      </a:r>
                    </a:p>
                  </a:txBody>
                  <a:tcPr marL="100896" marR="100896" marT="46569" marB="46569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122237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w Cen MT" pitchFamily="34" charset="0"/>
                        </a:rPr>
                        <a:t>Contromisure proposte</a:t>
                      </a:r>
                    </a:p>
                  </a:txBody>
                  <a:tcPr marL="100896" marR="100896" marT="46569" marB="46569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714101">
                <a:tc gridSpan="2">
                  <a:txBody>
                    <a:bodyPr/>
                    <a:lstStyle/>
                    <a:p>
                      <a:pPr marL="0" marR="0" lvl="0" indent="0" algn="l" defTabSz="1222375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kumimoji="0" lang="it-IT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w Cen MT" pitchFamily="34" charset="0"/>
                      </a:endParaRPr>
                    </a:p>
                  </a:txBody>
                  <a:tcPr marL="100896" marR="100896" marT="46569" marB="46569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rowSpan="3" gridSpan="2">
                  <a:txBody>
                    <a:bodyPr/>
                    <a:lstStyle/>
                    <a:p>
                      <a:pPr marL="0" marR="0" lvl="0" indent="0" algn="l" defTabSz="1222375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it-IT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w Cen MT" pitchFamily="34" charset="0"/>
                      </a:endParaRPr>
                    </a:p>
                  </a:txBody>
                  <a:tcPr marL="101024" marR="101024" marT="46906" marB="46906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287041">
                <a:tc gridSpan="2">
                  <a:txBody>
                    <a:bodyPr/>
                    <a:lstStyle/>
                    <a:p>
                      <a:pPr marL="0" marR="0" lvl="0" indent="0" algn="l" defTabSz="122237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w Cen MT" pitchFamily="34" charset="0"/>
                        </a:rPr>
                        <a:t>Situazione attuale</a:t>
                      </a:r>
                      <a:endParaRPr kumimoji="0" lang="it-IT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w Cen MT" pitchFamily="34" charset="0"/>
                      </a:endParaRPr>
                    </a:p>
                  </a:txBody>
                  <a:tcPr marL="100896" marR="100896" marT="46569" marB="46569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1234510">
                <a:tc rowSpan="3" gridSpan="2">
                  <a:txBody>
                    <a:bodyPr/>
                    <a:lstStyle/>
                    <a:p>
                      <a:pPr marL="0" marR="0" lvl="0" indent="0" algn="l" defTabSz="1222375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it-IT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w Cen MT" pitchFamily="34" charset="0"/>
                      </a:endParaRPr>
                    </a:p>
                  </a:txBody>
                  <a:tcPr marL="100896" marR="100896" marT="46569" marB="46569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287041">
                <a:tc gridSpan="2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122237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w Cen MT" pitchFamily="34" charset="0"/>
                        </a:rPr>
                        <a:t>Piano di implementazione</a:t>
                      </a:r>
                      <a:endParaRPr kumimoji="0" lang="it-IT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w Cen MT" pitchFamily="34" charset="0"/>
                      </a:endParaRPr>
                    </a:p>
                  </a:txBody>
                  <a:tcPr marL="100896" marR="100896" marT="46569" marB="46569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191562">
                <a:tc gridSpan="2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rowSpan="3" gridSpan="2">
                  <a:txBody>
                    <a:bodyPr/>
                    <a:lstStyle/>
                    <a:p>
                      <a:pPr marL="0" marR="0" lvl="0" indent="0" algn="l" defTabSz="122237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w Cen MT" pitchFamily="34" charset="0"/>
                      </a:endParaRPr>
                    </a:p>
                  </a:txBody>
                  <a:tcPr marL="100896" marR="100896" marT="46569" marB="46569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287041">
                <a:tc gridSpan="2">
                  <a:txBody>
                    <a:bodyPr/>
                    <a:lstStyle/>
                    <a:p>
                      <a:pPr marL="0" marR="0" lvl="0" indent="0" algn="l" defTabSz="122237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w Cen MT" pitchFamily="34" charset="0"/>
                        </a:rPr>
                        <a:t>Analisi delle cause radice</a:t>
                      </a:r>
                      <a:endParaRPr kumimoji="0" lang="it-IT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w Cen MT" pitchFamily="34" charset="0"/>
                      </a:endParaRPr>
                    </a:p>
                  </a:txBody>
                  <a:tcPr marL="100896" marR="100896" marT="46569" marB="46569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1468405">
                <a:tc rowSpan="3" gridSpan="2">
                  <a:txBody>
                    <a:bodyPr/>
                    <a:lstStyle/>
                    <a:p>
                      <a:pPr marL="0" marR="0" lvl="0" indent="0" algn="l" defTabSz="1222375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it-IT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w Cen MT" pitchFamily="34" charset="0"/>
                      </a:endParaRPr>
                    </a:p>
                  </a:txBody>
                  <a:tcPr marL="101024" marR="101024" marT="46906" marB="46906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287041">
                <a:tc gridSpan="2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122237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w Cen MT" pitchFamily="34" charset="0"/>
                        </a:rPr>
                        <a:t>Follow up e Risultati</a:t>
                      </a:r>
                    </a:p>
                  </a:txBody>
                  <a:tcPr marL="100896" marR="100896" marT="46569" marB="46569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271379">
                <a:tc gridSpan="2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rowSpan="3" gridSpan="2">
                  <a:txBody>
                    <a:bodyPr/>
                    <a:lstStyle/>
                    <a:p>
                      <a:pPr marL="0" marR="0" lvl="0" indent="0" algn="l" defTabSz="122237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w Cen MT" pitchFamily="34" charset="0"/>
                      </a:endParaRPr>
                    </a:p>
                  </a:txBody>
                  <a:tcPr marL="101024" marR="101024" marT="46906" marB="46906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287041">
                <a:tc gridSpan="2">
                  <a:txBody>
                    <a:bodyPr/>
                    <a:lstStyle/>
                    <a:p>
                      <a:pPr marL="0" marR="0" lvl="0" indent="0" algn="l" defTabSz="122237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w Cen MT" pitchFamily="34" charset="0"/>
                        </a:rPr>
                        <a:t>Obiettivo</a:t>
                      </a:r>
                      <a:endParaRPr kumimoji="0" lang="it-IT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w Cen MT" pitchFamily="34" charset="0"/>
                      </a:endParaRPr>
                    </a:p>
                  </a:txBody>
                  <a:tcPr marL="100896" marR="100896" marT="46569" marB="46569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957811">
                <a:tc gridSpan="2">
                  <a:txBody>
                    <a:bodyPr/>
                    <a:lstStyle/>
                    <a:p>
                      <a:pPr marL="0" marR="0" lvl="0" indent="0" algn="l" defTabSz="122237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w Cen MT" pitchFamily="34" charset="0"/>
                      </a:endParaRPr>
                    </a:p>
                  </a:txBody>
                  <a:tcPr marL="101024" marR="101024" marT="46906" marB="46906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5" name="CasellaDiTesto 44"/>
          <p:cNvSpPr txBox="1"/>
          <p:nvPr/>
        </p:nvSpPr>
        <p:spPr>
          <a:xfrm>
            <a:off x="926387" y="5128516"/>
            <a:ext cx="667820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sz="500" dirty="0">
              <a:latin typeface="Tw Cen M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96999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1bEjPLo4EOrNZCs4qmQfw"/>
</p:tagLst>
</file>

<file path=ppt/theme/theme1.xml><?xml version="1.0" encoding="utf-8"?>
<a:theme xmlns:a="http://schemas.openxmlformats.org/drawingml/2006/main" name="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307</TotalTime>
  <Words>28</Words>
  <Application>Microsoft Office PowerPoint</Application>
  <PresentationFormat>Presentazione su schermo (4:3)</PresentationFormat>
  <Paragraphs>10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2" baseType="lpstr">
      <vt:lpstr>Tema di Office</vt:lpstr>
      <vt:lpstr>Diapositiva 1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Guercini Jacopo</dc:creator>
  <cp:lastModifiedBy>Utente</cp:lastModifiedBy>
  <cp:revision>34</cp:revision>
  <dcterms:created xsi:type="dcterms:W3CDTF">2016-10-15T09:21:44Z</dcterms:created>
  <dcterms:modified xsi:type="dcterms:W3CDTF">2021-09-30T10:42:47Z</dcterms:modified>
</cp:coreProperties>
</file>